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304800"/>
            <a:ext cx="3332480" cy="553998"/>
          </a:xfrm>
          <a:prstGeom prst="rect">
            <a:avLst/>
          </a:prstGeom>
          <a:noFill/>
        </p:spPr>
        <p:txBody>
          <a:bodyPr wrap="square" rtlCol="0">
            <a:spAutoFit/>
          </a:bodyPr>
          <a:lstStyle/>
          <a:p>
            <a:r>
              <a:rPr lang="vi-VN" sz="3000" smtClean="0">
                <a:solidFill>
                  <a:srgbClr val="FF0000"/>
                </a:solidFill>
              </a:rPr>
              <a:t>Đối đáp với vua</a:t>
            </a:r>
            <a:endParaRPr lang="vi-VN" sz="3000">
              <a:solidFill>
                <a:srgbClr val="FF0000"/>
              </a:solidFill>
            </a:endParaRPr>
          </a:p>
        </p:txBody>
      </p:sp>
      <p:sp>
        <p:nvSpPr>
          <p:cNvPr id="3" name="TextBox 2"/>
          <p:cNvSpPr txBox="1"/>
          <p:nvPr/>
        </p:nvSpPr>
        <p:spPr>
          <a:xfrm>
            <a:off x="609600" y="990600"/>
            <a:ext cx="8534400" cy="3785652"/>
          </a:xfrm>
          <a:prstGeom prst="rect">
            <a:avLst/>
          </a:prstGeom>
          <a:noFill/>
        </p:spPr>
        <p:txBody>
          <a:bodyPr wrap="square" rtlCol="0">
            <a:spAutoFit/>
          </a:bodyPr>
          <a:lstStyle/>
          <a:p>
            <a:r>
              <a:rPr lang="vi-VN" sz="3000" smtClean="0">
                <a:solidFill>
                  <a:srgbClr val="FF0000"/>
                </a:solidFill>
              </a:rPr>
              <a:t>	</a:t>
            </a:r>
            <a:r>
              <a:rPr lang="vi-VN" sz="3000" smtClean="0">
                <a:solidFill>
                  <a:srgbClr val="0000FF"/>
                </a:solidFill>
              </a:rPr>
              <a:t>Thấy nói là học trò, vua ra lệnh cho cậu phải đối được một vế đối thì mới tha. Nhìn thấy trên mặt hồ lúc đó có đàn cá đang đuổi nhau, vua tức cảnh đọc vế đối như sau:</a:t>
            </a:r>
          </a:p>
          <a:p>
            <a:r>
              <a:rPr lang="vi-VN" sz="3000">
                <a:solidFill>
                  <a:srgbClr val="0000FF"/>
                </a:solidFill>
              </a:rPr>
              <a:t> </a:t>
            </a:r>
            <a:r>
              <a:rPr lang="vi-VN" sz="3000" smtClean="0">
                <a:solidFill>
                  <a:srgbClr val="0000FF"/>
                </a:solidFill>
              </a:rPr>
              <a:t>            Nước trong leo lẻo cá đớp cá.</a:t>
            </a:r>
          </a:p>
          <a:p>
            <a:r>
              <a:rPr lang="vi-VN" sz="3000">
                <a:solidFill>
                  <a:srgbClr val="0000FF"/>
                </a:solidFill>
              </a:rPr>
              <a:t>	</a:t>
            </a:r>
            <a:r>
              <a:rPr lang="vi-VN" sz="3000" smtClean="0">
                <a:solidFill>
                  <a:srgbClr val="0000FF"/>
                </a:solidFill>
              </a:rPr>
              <a:t>Chẳng cần nghĩ ngợi lâu la gì, Cao Bá Quát lấy cảnh mình đang bị trói, đối lại luôn: </a:t>
            </a:r>
          </a:p>
          <a:p>
            <a:r>
              <a:rPr lang="vi-VN" sz="3000">
                <a:solidFill>
                  <a:srgbClr val="0000FF"/>
                </a:solidFill>
              </a:rPr>
              <a:t> </a:t>
            </a:r>
            <a:r>
              <a:rPr lang="vi-VN" sz="3000" smtClean="0">
                <a:solidFill>
                  <a:srgbClr val="0000FF"/>
                </a:solidFill>
              </a:rPr>
              <a:t>           Trời nắng chang chang người trói người.</a:t>
            </a:r>
          </a:p>
        </p:txBody>
      </p:sp>
    </p:spTree>
    <p:extLst>
      <p:ext uri="{BB962C8B-B14F-4D97-AF65-F5344CB8AC3E}">
        <p14:creationId xmlns:p14="http://schemas.microsoft.com/office/powerpoint/2010/main" val="2273969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randombar(horizont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382000" cy="584775"/>
          </a:xfrm>
          <a:prstGeom prst="rect">
            <a:avLst/>
          </a:prstGeom>
          <a:noFill/>
        </p:spPr>
        <p:txBody>
          <a:bodyPr wrap="square" rtlCol="0">
            <a:spAutoFit/>
          </a:bodyPr>
          <a:lstStyle/>
          <a:p>
            <a:r>
              <a:rPr lang="vi-VN" sz="3200" smtClean="0">
                <a:solidFill>
                  <a:srgbClr val="FF0000"/>
                </a:solidFill>
              </a:rPr>
              <a:t>2. Tìm các từ:</a:t>
            </a:r>
            <a:endParaRPr lang="vi-VN" sz="3200">
              <a:solidFill>
                <a:srgbClr val="FF0000"/>
              </a:solidFill>
            </a:endParaRPr>
          </a:p>
        </p:txBody>
      </p:sp>
      <p:sp>
        <p:nvSpPr>
          <p:cNvPr id="3" name="TextBox 2"/>
          <p:cNvSpPr txBox="1"/>
          <p:nvPr/>
        </p:nvSpPr>
        <p:spPr>
          <a:xfrm>
            <a:off x="228600" y="1143000"/>
            <a:ext cx="8839200" cy="1077218"/>
          </a:xfrm>
          <a:prstGeom prst="rect">
            <a:avLst/>
          </a:prstGeom>
          <a:noFill/>
        </p:spPr>
        <p:txBody>
          <a:bodyPr wrap="square" rtlCol="0">
            <a:spAutoFit/>
          </a:bodyPr>
          <a:lstStyle/>
          <a:p>
            <a:r>
              <a:rPr lang="vi-VN" sz="3200" smtClean="0"/>
              <a:t>a, Chứa tiếng bắt đầu bằng </a:t>
            </a:r>
            <a:r>
              <a:rPr lang="vi-VN" sz="3200" smtClean="0">
                <a:solidFill>
                  <a:srgbClr val="FF0000"/>
                </a:solidFill>
              </a:rPr>
              <a:t>s</a:t>
            </a:r>
            <a:r>
              <a:rPr lang="vi-VN" sz="3200" smtClean="0"/>
              <a:t> hoặc </a:t>
            </a:r>
            <a:r>
              <a:rPr lang="vi-VN" sz="3200" smtClean="0">
                <a:solidFill>
                  <a:srgbClr val="FF0000"/>
                </a:solidFill>
              </a:rPr>
              <a:t>x</a:t>
            </a:r>
            <a:r>
              <a:rPr lang="vi-VN" sz="3200" smtClean="0"/>
              <a:t>, có nghĩa như sau: </a:t>
            </a:r>
            <a:endParaRPr lang="vi-VN" sz="3200"/>
          </a:p>
        </p:txBody>
      </p:sp>
      <p:sp>
        <p:nvSpPr>
          <p:cNvPr id="4" name="TextBox 3"/>
          <p:cNvSpPr txBox="1"/>
          <p:nvPr/>
        </p:nvSpPr>
        <p:spPr>
          <a:xfrm>
            <a:off x="457200" y="2341749"/>
            <a:ext cx="8382000" cy="1077218"/>
          </a:xfrm>
          <a:prstGeom prst="rect">
            <a:avLst/>
          </a:prstGeom>
          <a:noFill/>
        </p:spPr>
        <p:txBody>
          <a:bodyPr wrap="square" rtlCol="0">
            <a:spAutoFit/>
          </a:bodyPr>
          <a:lstStyle/>
          <a:p>
            <a:r>
              <a:rPr lang="vi-VN" sz="3200" smtClean="0">
                <a:solidFill>
                  <a:srgbClr val="0000FF"/>
                </a:solidFill>
              </a:rPr>
              <a:t>- Nhạc cụ hình ống, có nhiều lỗ nhỏ, thổi bằng hơi.</a:t>
            </a:r>
            <a:endParaRPr lang="vi-VN" sz="3200">
              <a:solidFill>
                <a:srgbClr val="0000FF"/>
              </a:solidFill>
            </a:endParaRPr>
          </a:p>
        </p:txBody>
      </p:sp>
      <p:sp>
        <p:nvSpPr>
          <p:cNvPr id="5" name="TextBox 4"/>
          <p:cNvSpPr txBox="1"/>
          <p:nvPr/>
        </p:nvSpPr>
        <p:spPr>
          <a:xfrm>
            <a:off x="471055" y="3846685"/>
            <a:ext cx="8382000" cy="1569660"/>
          </a:xfrm>
          <a:prstGeom prst="rect">
            <a:avLst/>
          </a:prstGeom>
          <a:noFill/>
        </p:spPr>
        <p:txBody>
          <a:bodyPr wrap="square" rtlCol="0">
            <a:spAutoFit/>
          </a:bodyPr>
          <a:lstStyle/>
          <a:p>
            <a:r>
              <a:rPr lang="vi-VN" sz="3200" smtClean="0">
                <a:solidFill>
                  <a:srgbClr val="0000FF"/>
                </a:solidFill>
              </a:rPr>
              <a:t>- Môn nghệ thuật sân khấu trình diễn những động tác leo, nhảy, nhào lộn,... Khéo léo của người và thú.</a:t>
            </a:r>
            <a:endParaRPr lang="vi-VN" sz="3200">
              <a:solidFill>
                <a:srgbClr val="0000FF"/>
              </a:solidFill>
            </a:endParaRPr>
          </a:p>
        </p:txBody>
      </p:sp>
    </p:spTree>
    <p:extLst>
      <p:ext uri="{BB962C8B-B14F-4D97-AF65-F5344CB8AC3E}">
        <p14:creationId xmlns:p14="http://schemas.microsoft.com/office/powerpoint/2010/main" val="4237081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fltVal val="0"/>
                                          </p:val>
                                        </p:tav>
                                        <p:tav tm="100000">
                                          <p:val>
                                            <p:strVal val="#ppt_w"/>
                                          </p:val>
                                        </p:tav>
                                      </p:tavLst>
                                    </p:anim>
                                    <p:anim calcmode="lin" valueType="num">
                                      <p:cBhvr>
                                        <p:cTn id="15" dur="1000" fill="hold"/>
                                        <p:tgtEl>
                                          <p:spTgt spid="3"/>
                                        </p:tgtEl>
                                        <p:attrNameLst>
                                          <p:attrName>ppt_h</p:attrName>
                                        </p:attrNameLst>
                                      </p:cBhvr>
                                      <p:tavLst>
                                        <p:tav tm="0">
                                          <p:val>
                                            <p:fltVal val="0"/>
                                          </p:val>
                                        </p:tav>
                                        <p:tav tm="100000">
                                          <p:val>
                                            <p:strVal val="#ppt_h"/>
                                          </p:val>
                                        </p:tav>
                                      </p:tavLst>
                                    </p:anim>
                                    <p:anim calcmode="lin" valueType="num">
                                      <p:cBhvr>
                                        <p:cTn id="16" dur="1000" fill="hold"/>
                                        <p:tgtEl>
                                          <p:spTgt spid="3"/>
                                        </p:tgtEl>
                                        <p:attrNameLst>
                                          <p:attrName>style.rotation</p:attrName>
                                        </p:attrNameLst>
                                      </p:cBhvr>
                                      <p:tavLst>
                                        <p:tav tm="0">
                                          <p:val>
                                            <p:fltVal val="90"/>
                                          </p:val>
                                        </p:tav>
                                        <p:tav tm="100000">
                                          <p:val>
                                            <p:fltVal val="0"/>
                                          </p:val>
                                        </p:tav>
                                      </p:tavLst>
                                    </p:anim>
                                    <p:animEffect transition="in" filter="fade">
                                      <p:cBhvr>
                                        <p:cTn id="17" dur="1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randombar(horizontal)">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382000" cy="584775"/>
          </a:xfrm>
          <a:prstGeom prst="rect">
            <a:avLst/>
          </a:prstGeom>
          <a:noFill/>
        </p:spPr>
        <p:txBody>
          <a:bodyPr wrap="square" rtlCol="0">
            <a:spAutoFit/>
          </a:bodyPr>
          <a:lstStyle/>
          <a:p>
            <a:r>
              <a:rPr lang="vi-VN" sz="3200" smtClean="0">
                <a:solidFill>
                  <a:srgbClr val="FF0000"/>
                </a:solidFill>
              </a:rPr>
              <a:t>2. Thi tìm các từ ngữ chỉ hoạt động:</a:t>
            </a:r>
            <a:endParaRPr lang="vi-VN" sz="3200">
              <a:solidFill>
                <a:srgbClr val="FF0000"/>
              </a:solidFill>
            </a:endParaRPr>
          </a:p>
        </p:txBody>
      </p:sp>
      <p:sp>
        <p:nvSpPr>
          <p:cNvPr id="3" name="TextBox 2"/>
          <p:cNvSpPr txBox="1"/>
          <p:nvPr/>
        </p:nvSpPr>
        <p:spPr>
          <a:xfrm>
            <a:off x="297873" y="1295400"/>
            <a:ext cx="8839200" cy="584775"/>
          </a:xfrm>
          <a:prstGeom prst="rect">
            <a:avLst/>
          </a:prstGeom>
          <a:noFill/>
        </p:spPr>
        <p:txBody>
          <a:bodyPr wrap="square" rtlCol="0">
            <a:spAutoFit/>
          </a:bodyPr>
          <a:lstStyle/>
          <a:p>
            <a:r>
              <a:rPr lang="vi-VN" sz="3200" smtClean="0"/>
              <a:t>a, - Chứa tiếng bắt đầu bằng </a:t>
            </a:r>
            <a:r>
              <a:rPr lang="vi-VN" sz="3200" b="1" smtClean="0">
                <a:solidFill>
                  <a:srgbClr val="FF0000"/>
                </a:solidFill>
              </a:rPr>
              <a:t>s</a:t>
            </a:r>
            <a:r>
              <a:rPr lang="vi-VN" sz="3200" smtClean="0"/>
              <a:t>.</a:t>
            </a:r>
            <a:endParaRPr lang="vi-VN" sz="3200"/>
          </a:p>
        </p:txBody>
      </p:sp>
      <p:sp>
        <p:nvSpPr>
          <p:cNvPr id="4" name="TextBox 3"/>
          <p:cNvSpPr txBox="1"/>
          <p:nvPr/>
        </p:nvSpPr>
        <p:spPr>
          <a:xfrm>
            <a:off x="762000" y="3429000"/>
            <a:ext cx="8382000" cy="584775"/>
          </a:xfrm>
          <a:prstGeom prst="rect">
            <a:avLst/>
          </a:prstGeom>
          <a:noFill/>
        </p:spPr>
        <p:txBody>
          <a:bodyPr wrap="square" rtlCol="0">
            <a:spAutoFit/>
          </a:bodyPr>
          <a:lstStyle/>
          <a:p>
            <a:r>
              <a:rPr lang="vi-VN" sz="3200" smtClean="0"/>
              <a:t>- Chứa tiếng bắt đầu bằng </a:t>
            </a:r>
            <a:r>
              <a:rPr lang="vi-VN" sz="3200" b="1" smtClean="0">
                <a:solidFill>
                  <a:srgbClr val="FF0000"/>
                </a:solidFill>
              </a:rPr>
              <a:t>x</a:t>
            </a:r>
            <a:r>
              <a:rPr lang="vi-VN" sz="3200" smtClean="0"/>
              <a:t>. </a:t>
            </a:r>
            <a:endParaRPr lang="vi-VN" sz="3200"/>
          </a:p>
        </p:txBody>
      </p:sp>
      <p:sp>
        <p:nvSpPr>
          <p:cNvPr id="5" name="TextBox 4"/>
          <p:cNvSpPr txBox="1"/>
          <p:nvPr/>
        </p:nvSpPr>
        <p:spPr>
          <a:xfrm>
            <a:off x="1087582" y="2133599"/>
            <a:ext cx="8382000" cy="584775"/>
          </a:xfrm>
          <a:prstGeom prst="rect">
            <a:avLst/>
          </a:prstGeom>
          <a:noFill/>
        </p:spPr>
        <p:txBody>
          <a:bodyPr wrap="square" rtlCol="0">
            <a:spAutoFit/>
          </a:bodyPr>
          <a:lstStyle/>
          <a:p>
            <a:r>
              <a:rPr lang="vi-VN" sz="3200" smtClean="0">
                <a:solidFill>
                  <a:srgbClr val="FF0000"/>
                </a:solidFill>
              </a:rPr>
              <a:t>M</a:t>
            </a:r>
            <a:r>
              <a:rPr lang="vi-VN" sz="3200" smtClean="0"/>
              <a:t> </a:t>
            </a:r>
            <a:r>
              <a:rPr lang="vi-VN" sz="3200" smtClean="0">
                <a:solidFill>
                  <a:srgbClr val="FF0000"/>
                </a:solidFill>
              </a:rPr>
              <a:t>:</a:t>
            </a:r>
            <a:r>
              <a:rPr lang="vi-VN" sz="3200" smtClean="0"/>
              <a:t> </a:t>
            </a:r>
            <a:r>
              <a:rPr lang="vi-VN" sz="3200" smtClean="0">
                <a:solidFill>
                  <a:srgbClr val="0000FF"/>
                </a:solidFill>
              </a:rPr>
              <a:t>san sẻ </a:t>
            </a:r>
            <a:endParaRPr lang="vi-VN" sz="3200">
              <a:solidFill>
                <a:srgbClr val="0000FF"/>
              </a:solidFill>
            </a:endParaRPr>
          </a:p>
        </p:txBody>
      </p:sp>
      <p:sp>
        <p:nvSpPr>
          <p:cNvPr id="6" name="TextBox 5"/>
          <p:cNvSpPr txBox="1"/>
          <p:nvPr/>
        </p:nvSpPr>
        <p:spPr>
          <a:xfrm>
            <a:off x="1087582" y="4333871"/>
            <a:ext cx="8382000" cy="584775"/>
          </a:xfrm>
          <a:prstGeom prst="rect">
            <a:avLst/>
          </a:prstGeom>
          <a:noFill/>
        </p:spPr>
        <p:txBody>
          <a:bodyPr wrap="square" rtlCol="0">
            <a:spAutoFit/>
          </a:bodyPr>
          <a:lstStyle/>
          <a:p>
            <a:r>
              <a:rPr lang="vi-VN" sz="3200" smtClean="0">
                <a:solidFill>
                  <a:srgbClr val="FF0000"/>
                </a:solidFill>
              </a:rPr>
              <a:t>M</a:t>
            </a:r>
            <a:r>
              <a:rPr lang="vi-VN" sz="3200" smtClean="0"/>
              <a:t> </a:t>
            </a:r>
            <a:r>
              <a:rPr lang="vi-VN" sz="3200" smtClean="0">
                <a:solidFill>
                  <a:srgbClr val="FF0000"/>
                </a:solidFill>
              </a:rPr>
              <a:t>: </a:t>
            </a:r>
            <a:r>
              <a:rPr lang="vi-VN" sz="3200" smtClean="0">
                <a:solidFill>
                  <a:srgbClr val="0000FF"/>
                </a:solidFill>
              </a:rPr>
              <a:t>xé vải </a:t>
            </a:r>
            <a:endParaRPr lang="vi-VN" sz="3200">
              <a:solidFill>
                <a:srgbClr val="0000FF"/>
              </a:solidFill>
            </a:endParaRPr>
          </a:p>
        </p:txBody>
      </p:sp>
    </p:spTree>
    <p:extLst>
      <p:ext uri="{BB962C8B-B14F-4D97-AF65-F5344CB8AC3E}">
        <p14:creationId xmlns:p14="http://schemas.microsoft.com/office/powerpoint/2010/main" val="2741385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fltVal val="0"/>
                                          </p:val>
                                        </p:tav>
                                        <p:tav tm="100000">
                                          <p:val>
                                            <p:strVal val="#ppt_w"/>
                                          </p:val>
                                        </p:tav>
                                      </p:tavLst>
                                    </p:anim>
                                    <p:anim calcmode="lin" valueType="num">
                                      <p:cBhvr>
                                        <p:cTn id="15" dur="1000" fill="hold"/>
                                        <p:tgtEl>
                                          <p:spTgt spid="3"/>
                                        </p:tgtEl>
                                        <p:attrNameLst>
                                          <p:attrName>ppt_h</p:attrName>
                                        </p:attrNameLst>
                                      </p:cBhvr>
                                      <p:tavLst>
                                        <p:tav tm="0">
                                          <p:val>
                                            <p:fltVal val="0"/>
                                          </p:val>
                                        </p:tav>
                                        <p:tav tm="100000">
                                          <p:val>
                                            <p:strVal val="#ppt_h"/>
                                          </p:val>
                                        </p:tav>
                                      </p:tavLst>
                                    </p:anim>
                                    <p:anim calcmode="lin" valueType="num">
                                      <p:cBhvr>
                                        <p:cTn id="16" dur="1000" fill="hold"/>
                                        <p:tgtEl>
                                          <p:spTgt spid="3"/>
                                        </p:tgtEl>
                                        <p:attrNameLst>
                                          <p:attrName>style.rotation</p:attrName>
                                        </p:attrNameLst>
                                      </p:cBhvr>
                                      <p:tavLst>
                                        <p:tav tm="0">
                                          <p:val>
                                            <p:fltVal val="90"/>
                                          </p:val>
                                        </p:tav>
                                        <p:tav tm="100000">
                                          <p:val>
                                            <p:fltVal val="0"/>
                                          </p:val>
                                        </p:tav>
                                      </p:tavLst>
                                    </p:anim>
                                    <p:animEffect transition="in" filter="fade">
                                      <p:cBhvr>
                                        <p:cTn id="17" dur="1000"/>
                                        <p:tgtEl>
                                          <p:spTgt spid="3"/>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randombar(horizont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randombar(horizontal)">
                                      <p:cBhvr>
                                        <p:cTn id="25" dur="500"/>
                                        <p:tgtEl>
                                          <p:spTgt spid="4"/>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randombar(horizontal)">
                                      <p:cBhvr>
                                        <p:cTn id="2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453714408"/>
              </p:ext>
            </p:extLst>
          </p:nvPr>
        </p:nvGraphicFramePr>
        <p:xfrm>
          <a:off x="609600" y="609600"/>
          <a:ext cx="8229600" cy="5715000"/>
        </p:xfrm>
        <a:graphic>
          <a:graphicData uri="http://schemas.openxmlformats.org/drawingml/2006/table">
            <a:tbl>
              <a:tblPr firstRow="1" bandRow="1">
                <a:tableStyleId>{5940675A-B579-460E-94D1-54222C63F5DA}</a:tableStyleId>
              </a:tblPr>
              <a:tblGrid>
                <a:gridCol w="4114800"/>
                <a:gridCol w="4114800"/>
              </a:tblGrid>
              <a:tr h="671660">
                <a:tc>
                  <a:txBody>
                    <a:bodyPr/>
                    <a:lstStyle/>
                    <a:p>
                      <a:r>
                        <a:rPr lang="vi-VN" sz="3200" smtClean="0">
                          <a:solidFill>
                            <a:srgbClr val="FF0000"/>
                          </a:solidFill>
                        </a:rPr>
                        <a:t>Bắt</a:t>
                      </a:r>
                      <a:r>
                        <a:rPr lang="vi-VN" sz="3200" baseline="0" smtClean="0">
                          <a:solidFill>
                            <a:srgbClr val="FF0000"/>
                          </a:solidFill>
                        </a:rPr>
                        <a:t> đầu bằng </a:t>
                      </a:r>
                      <a:r>
                        <a:rPr lang="vi-VN" sz="3200" baseline="0" smtClean="0">
                          <a:solidFill>
                            <a:schemeClr val="tx1"/>
                          </a:solidFill>
                        </a:rPr>
                        <a:t>s</a:t>
                      </a:r>
                      <a:endParaRPr lang="vi-VN" sz="3200">
                        <a:solidFill>
                          <a:schemeClr val="tx1"/>
                        </a:solidFill>
                      </a:endParaRPr>
                    </a:p>
                  </a:txBody>
                  <a:tcPr/>
                </a:tc>
                <a:tc>
                  <a:txBody>
                    <a:bodyPr/>
                    <a:lstStyle/>
                    <a:p>
                      <a:r>
                        <a:rPr lang="vi-VN" sz="3200" smtClean="0">
                          <a:solidFill>
                            <a:srgbClr val="FF0000"/>
                          </a:solidFill>
                        </a:rPr>
                        <a:t>Bắt</a:t>
                      </a:r>
                      <a:r>
                        <a:rPr lang="vi-VN" sz="3200" baseline="0" smtClean="0">
                          <a:solidFill>
                            <a:srgbClr val="FF0000"/>
                          </a:solidFill>
                        </a:rPr>
                        <a:t> đầu bằng </a:t>
                      </a:r>
                      <a:r>
                        <a:rPr lang="vi-VN" sz="3200" baseline="0" smtClean="0">
                          <a:solidFill>
                            <a:schemeClr val="tx1"/>
                          </a:solidFill>
                        </a:rPr>
                        <a:t>x</a:t>
                      </a:r>
                      <a:endParaRPr lang="vi-VN" sz="3200">
                        <a:solidFill>
                          <a:schemeClr val="tx1"/>
                        </a:solidFill>
                      </a:endParaRPr>
                    </a:p>
                  </a:txBody>
                  <a:tcPr/>
                </a:tc>
              </a:tr>
              <a:tr h="5043340">
                <a:tc>
                  <a:txBody>
                    <a:bodyPr/>
                    <a:lstStyle/>
                    <a:p>
                      <a:endParaRPr lang="en-US" sz="3200" smtClean="0"/>
                    </a:p>
                  </a:txBody>
                  <a:tcPr/>
                </a:tc>
                <a:tc>
                  <a:txBody>
                    <a:bodyPr/>
                    <a:lstStyle/>
                    <a:p>
                      <a:endParaRPr lang="vi-VN" sz="3200"/>
                    </a:p>
                  </a:txBody>
                  <a:tcPr/>
                </a:tc>
              </a:tr>
            </a:tbl>
          </a:graphicData>
        </a:graphic>
      </p:graphicFrame>
      <p:sp>
        <p:nvSpPr>
          <p:cNvPr id="5" name="TextBox 4"/>
          <p:cNvSpPr txBox="1"/>
          <p:nvPr/>
        </p:nvSpPr>
        <p:spPr>
          <a:xfrm>
            <a:off x="1600200" y="1748833"/>
            <a:ext cx="2362200" cy="4031873"/>
          </a:xfrm>
          <a:prstGeom prst="rect">
            <a:avLst/>
          </a:prstGeom>
          <a:noFill/>
        </p:spPr>
        <p:txBody>
          <a:bodyPr wrap="square" rtlCol="0">
            <a:spAutoFit/>
          </a:bodyPr>
          <a:lstStyle/>
          <a:p>
            <a:r>
              <a:rPr lang="en-US" sz="3200">
                <a:solidFill>
                  <a:srgbClr val="0000FF"/>
                </a:solidFill>
              </a:rPr>
              <a:t>s</a:t>
            </a:r>
            <a:r>
              <a:rPr lang="en-US" sz="3200" smtClean="0">
                <a:solidFill>
                  <a:srgbClr val="0000FF"/>
                </a:solidFill>
              </a:rPr>
              <a:t>e sợi</a:t>
            </a:r>
            <a:endParaRPr lang="en-US" sz="3200">
              <a:solidFill>
                <a:srgbClr val="0000FF"/>
              </a:solidFill>
            </a:endParaRPr>
          </a:p>
          <a:p>
            <a:r>
              <a:rPr lang="en-US" sz="3200">
                <a:solidFill>
                  <a:srgbClr val="0000FF"/>
                </a:solidFill>
              </a:rPr>
              <a:t>s</a:t>
            </a:r>
            <a:r>
              <a:rPr lang="en-US" sz="3200" smtClean="0">
                <a:solidFill>
                  <a:srgbClr val="0000FF"/>
                </a:solidFill>
              </a:rPr>
              <a:t>oi đường  </a:t>
            </a:r>
            <a:endParaRPr lang="en-US" sz="3200">
              <a:solidFill>
                <a:srgbClr val="0000FF"/>
              </a:solidFill>
            </a:endParaRPr>
          </a:p>
          <a:p>
            <a:r>
              <a:rPr lang="en-US" sz="3200">
                <a:solidFill>
                  <a:srgbClr val="0000FF"/>
                </a:solidFill>
              </a:rPr>
              <a:t>s</a:t>
            </a:r>
            <a:r>
              <a:rPr lang="en-US" sz="3200" smtClean="0">
                <a:solidFill>
                  <a:srgbClr val="0000FF"/>
                </a:solidFill>
              </a:rPr>
              <a:t>o sánh</a:t>
            </a:r>
            <a:endParaRPr lang="en-US" sz="3200">
              <a:solidFill>
                <a:srgbClr val="0000FF"/>
              </a:solidFill>
            </a:endParaRPr>
          </a:p>
          <a:p>
            <a:r>
              <a:rPr lang="en-US" sz="3200">
                <a:solidFill>
                  <a:srgbClr val="0000FF"/>
                </a:solidFill>
              </a:rPr>
              <a:t>s</a:t>
            </a:r>
            <a:r>
              <a:rPr lang="en-US" sz="3200" smtClean="0">
                <a:solidFill>
                  <a:srgbClr val="0000FF"/>
                </a:solidFill>
              </a:rPr>
              <a:t>ánh bước</a:t>
            </a:r>
            <a:endParaRPr lang="en-US" sz="3200">
              <a:solidFill>
                <a:srgbClr val="0000FF"/>
              </a:solidFill>
            </a:endParaRPr>
          </a:p>
          <a:p>
            <a:r>
              <a:rPr lang="en-US" sz="3200">
                <a:solidFill>
                  <a:srgbClr val="0000FF"/>
                </a:solidFill>
              </a:rPr>
              <a:t>s</a:t>
            </a:r>
            <a:r>
              <a:rPr lang="en-US" sz="3200" smtClean="0">
                <a:solidFill>
                  <a:srgbClr val="0000FF"/>
                </a:solidFill>
              </a:rPr>
              <a:t>ổ sung</a:t>
            </a:r>
            <a:endParaRPr lang="en-US" sz="3200">
              <a:solidFill>
                <a:srgbClr val="0000FF"/>
              </a:solidFill>
            </a:endParaRPr>
          </a:p>
          <a:p>
            <a:r>
              <a:rPr lang="en-US" sz="3200">
                <a:solidFill>
                  <a:srgbClr val="0000FF"/>
                </a:solidFill>
              </a:rPr>
              <a:t>s</a:t>
            </a:r>
            <a:r>
              <a:rPr lang="en-US" sz="3200" smtClean="0">
                <a:solidFill>
                  <a:srgbClr val="0000FF"/>
                </a:solidFill>
              </a:rPr>
              <a:t>ăn đuổi</a:t>
            </a:r>
            <a:endParaRPr lang="en-US" sz="3200">
              <a:solidFill>
                <a:srgbClr val="0000FF"/>
              </a:solidFill>
            </a:endParaRPr>
          </a:p>
          <a:p>
            <a:r>
              <a:rPr lang="en-US" sz="3200">
                <a:solidFill>
                  <a:srgbClr val="0000FF"/>
                </a:solidFill>
              </a:rPr>
              <a:t>s</a:t>
            </a:r>
            <a:r>
              <a:rPr lang="en-US" sz="3200" smtClean="0">
                <a:solidFill>
                  <a:srgbClr val="0000FF"/>
                </a:solidFill>
              </a:rPr>
              <a:t>a lưới</a:t>
            </a:r>
          </a:p>
          <a:p>
            <a:r>
              <a:rPr lang="en-US" sz="3200">
                <a:solidFill>
                  <a:srgbClr val="0000FF"/>
                </a:solidFill>
              </a:rPr>
              <a:t>s</a:t>
            </a:r>
            <a:r>
              <a:rPr lang="en-US" sz="3200" smtClean="0">
                <a:solidFill>
                  <a:srgbClr val="0000FF"/>
                </a:solidFill>
              </a:rPr>
              <a:t>inh (đẻ)</a:t>
            </a:r>
            <a:endParaRPr lang="en-US" sz="3200">
              <a:solidFill>
                <a:srgbClr val="0000FF"/>
              </a:solidFill>
            </a:endParaRPr>
          </a:p>
        </p:txBody>
      </p:sp>
      <p:sp>
        <p:nvSpPr>
          <p:cNvPr id="6" name="TextBox 5"/>
          <p:cNvSpPr txBox="1"/>
          <p:nvPr/>
        </p:nvSpPr>
        <p:spPr>
          <a:xfrm>
            <a:off x="5181600" y="1748832"/>
            <a:ext cx="2362200" cy="4031873"/>
          </a:xfrm>
          <a:prstGeom prst="rect">
            <a:avLst/>
          </a:prstGeom>
          <a:noFill/>
        </p:spPr>
        <p:txBody>
          <a:bodyPr wrap="square" rtlCol="0">
            <a:spAutoFit/>
          </a:bodyPr>
          <a:lstStyle/>
          <a:p>
            <a:r>
              <a:rPr lang="en-US" sz="3200">
                <a:solidFill>
                  <a:srgbClr val="0000FF"/>
                </a:solidFill>
              </a:rPr>
              <a:t>x</a:t>
            </a:r>
            <a:r>
              <a:rPr lang="en-US" sz="3200" smtClean="0">
                <a:solidFill>
                  <a:srgbClr val="0000FF"/>
                </a:solidFill>
              </a:rPr>
              <a:t>ào </a:t>
            </a:r>
            <a:r>
              <a:rPr lang="en-US" sz="3200" smtClean="0">
                <a:solidFill>
                  <a:srgbClr val="0000FF"/>
                </a:solidFill>
              </a:rPr>
              <a:t>rau</a:t>
            </a:r>
            <a:endParaRPr lang="en-US" sz="3200" smtClean="0">
              <a:solidFill>
                <a:srgbClr val="0000FF"/>
              </a:solidFill>
            </a:endParaRPr>
          </a:p>
          <a:p>
            <a:r>
              <a:rPr lang="en-US" sz="3200">
                <a:solidFill>
                  <a:srgbClr val="0000FF"/>
                </a:solidFill>
              </a:rPr>
              <a:t>x</a:t>
            </a:r>
            <a:r>
              <a:rPr lang="en-US" sz="3200" smtClean="0">
                <a:solidFill>
                  <a:srgbClr val="0000FF"/>
                </a:solidFill>
              </a:rPr>
              <a:t>ới đất</a:t>
            </a:r>
            <a:endParaRPr lang="en-US" sz="3200" smtClean="0">
              <a:solidFill>
                <a:srgbClr val="0000FF"/>
              </a:solidFill>
            </a:endParaRPr>
          </a:p>
          <a:p>
            <a:r>
              <a:rPr lang="en-US" sz="3200">
                <a:solidFill>
                  <a:srgbClr val="0000FF"/>
                </a:solidFill>
              </a:rPr>
              <a:t>x</a:t>
            </a:r>
            <a:r>
              <a:rPr lang="en-US" sz="3200" smtClean="0">
                <a:solidFill>
                  <a:srgbClr val="0000FF"/>
                </a:solidFill>
              </a:rPr>
              <a:t>ẻo thịt</a:t>
            </a:r>
            <a:endParaRPr lang="en-US" sz="3200" smtClean="0">
              <a:solidFill>
                <a:srgbClr val="0000FF"/>
              </a:solidFill>
            </a:endParaRPr>
          </a:p>
          <a:p>
            <a:r>
              <a:rPr lang="en-US" sz="3200">
                <a:solidFill>
                  <a:srgbClr val="0000FF"/>
                </a:solidFill>
              </a:rPr>
              <a:t>x</a:t>
            </a:r>
            <a:r>
              <a:rPr lang="en-US" sz="3200" smtClean="0">
                <a:solidFill>
                  <a:srgbClr val="0000FF"/>
                </a:solidFill>
              </a:rPr>
              <a:t>úc đất</a:t>
            </a:r>
            <a:endParaRPr lang="en-US" sz="3200" smtClean="0">
              <a:solidFill>
                <a:srgbClr val="0000FF"/>
              </a:solidFill>
            </a:endParaRPr>
          </a:p>
          <a:p>
            <a:r>
              <a:rPr lang="en-US" sz="3200">
                <a:solidFill>
                  <a:srgbClr val="0000FF"/>
                </a:solidFill>
              </a:rPr>
              <a:t>x</a:t>
            </a:r>
            <a:r>
              <a:rPr lang="en-US" sz="3200" smtClean="0">
                <a:solidFill>
                  <a:srgbClr val="0000FF"/>
                </a:solidFill>
              </a:rPr>
              <a:t>ông lên</a:t>
            </a:r>
            <a:endParaRPr lang="en-US" sz="3200" smtClean="0">
              <a:solidFill>
                <a:srgbClr val="0000FF"/>
              </a:solidFill>
            </a:endParaRPr>
          </a:p>
          <a:p>
            <a:r>
              <a:rPr lang="en-US" sz="3200">
                <a:solidFill>
                  <a:srgbClr val="0000FF"/>
                </a:solidFill>
              </a:rPr>
              <a:t>x</a:t>
            </a:r>
            <a:r>
              <a:rPr lang="en-US" sz="3200" smtClean="0">
                <a:solidFill>
                  <a:srgbClr val="0000FF"/>
                </a:solidFill>
              </a:rPr>
              <a:t>uất bản</a:t>
            </a:r>
            <a:endParaRPr lang="en-US" sz="3200" smtClean="0">
              <a:solidFill>
                <a:srgbClr val="0000FF"/>
              </a:solidFill>
            </a:endParaRPr>
          </a:p>
          <a:p>
            <a:r>
              <a:rPr lang="en-US" sz="3200">
                <a:solidFill>
                  <a:srgbClr val="0000FF"/>
                </a:solidFill>
              </a:rPr>
              <a:t>l</a:t>
            </a:r>
            <a:r>
              <a:rPr lang="en-US" sz="3200" smtClean="0">
                <a:solidFill>
                  <a:srgbClr val="0000FF"/>
                </a:solidFill>
              </a:rPr>
              <a:t>ên xuống</a:t>
            </a:r>
            <a:endParaRPr lang="en-US" sz="3200" smtClean="0">
              <a:solidFill>
                <a:srgbClr val="0000FF"/>
              </a:solidFill>
            </a:endParaRPr>
          </a:p>
          <a:p>
            <a:r>
              <a:rPr lang="en-US" sz="3200">
                <a:solidFill>
                  <a:srgbClr val="0000FF"/>
                </a:solidFill>
              </a:rPr>
              <a:t>x</a:t>
            </a:r>
            <a:r>
              <a:rPr lang="en-US" sz="3200" smtClean="0">
                <a:solidFill>
                  <a:srgbClr val="0000FF"/>
                </a:solidFill>
              </a:rPr>
              <a:t>úm lại</a:t>
            </a:r>
            <a:endParaRPr lang="en-US" sz="3200">
              <a:solidFill>
                <a:srgbClr val="0000FF"/>
              </a:solidFill>
            </a:endParaRPr>
          </a:p>
        </p:txBody>
      </p:sp>
    </p:spTree>
    <p:extLst>
      <p:ext uri="{BB962C8B-B14F-4D97-AF65-F5344CB8AC3E}">
        <p14:creationId xmlns:p14="http://schemas.microsoft.com/office/powerpoint/2010/main" val="3247000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randombar(horizontal)">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145</Words>
  <Application>Microsoft Office PowerPoint</Application>
  <PresentationFormat>On-screen Show (4:3)</PresentationFormat>
  <Paragraphs>32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3</cp:revision>
  <dcterms:created xsi:type="dcterms:W3CDTF">2006-08-16T00:00:00Z</dcterms:created>
  <dcterms:modified xsi:type="dcterms:W3CDTF">2016-07-14T09:25:32Z</dcterms:modified>
</cp:coreProperties>
</file>